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2" r:id="rId5"/>
    <p:sldId id="268" r:id="rId6"/>
    <p:sldId id="261" r:id="rId7"/>
    <p:sldId id="263" r:id="rId8"/>
    <p:sldId id="269" r:id="rId9"/>
    <p:sldId id="265" r:id="rId10"/>
    <p:sldId id="270" r:id="rId11"/>
    <p:sldId id="266"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F5E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82" d="100"/>
          <a:sy n="82" d="100"/>
        </p:scale>
        <p:origin x="90"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6/27/2021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6/27/2021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6/27/2021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6/27/2021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6/27/2021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AC7D84-D7E9-4CD0-9055-8CB72370490A}"/>
              </a:ext>
            </a:extLst>
          </p:cNvPr>
          <p:cNvSpPr>
            <a:spLocks noGrp="1"/>
          </p:cNvSpPr>
          <p:nvPr>
            <p:ph type="ctrTitle"/>
          </p:nvPr>
        </p:nvSpPr>
        <p:spPr>
          <a:xfrm>
            <a:off x="1133061" y="1710640"/>
            <a:ext cx="9448800" cy="1825096"/>
          </a:xfrm>
        </p:spPr>
        <p:txBody>
          <a:bodyPr/>
          <a:lstStyle/>
          <a:p>
            <a:pPr algn="ctr"/>
            <a:r>
              <a:rPr lang="it-IT" dirty="0">
                <a:solidFill>
                  <a:srgbClr val="FF9933"/>
                </a:solidFill>
                <a:latin typeface="Cooper Black" panose="0208090404030B020404" pitchFamily="18" charset="0"/>
              </a:rPr>
              <a:t>Le storie belle, che mettono il sorriso</a:t>
            </a:r>
          </a:p>
        </p:txBody>
      </p:sp>
      <p:sp>
        <p:nvSpPr>
          <p:cNvPr id="3" name="Sottotitolo 2">
            <a:extLst>
              <a:ext uri="{FF2B5EF4-FFF2-40B4-BE49-F238E27FC236}">
                <a16:creationId xmlns:a16="http://schemas.microsoft.com/office/drawing/2014/main" id="{97956775-8F83-49C0-85F2-55B65DE7BB1A}"/>
              </a:ext>
            </a:extLst>
          </p:cNvPr>
          <p:cNvSpPr>
            <a:spLocks noGrp="1"/>
          </p:cNvSpPr>
          <p:nvPr>
            <p:ph type="subTitle" idx="1"/>
          </p:nvPr>
        </p:nvSpPr>
        <p:spPr/>
        <p:txBody>
          <a:bodyPr/>
          <a:lstStyle/>
          <a:p>
            <a:pPr algn="ctr"/>
            <a:r>
              <a:rPr lang="it-IT" dirty="0"/>
              <a:t>Visto dagli occhi dei ragazzi</a:t>
            </a:r>
          </a:p>
        </p:txBody>
      </p:sp>
    </p:spTree>
    <p:extLst>
      <p:ext uri="{BB962C8B-B14F-4D97-AF65-F5344CB8AC3E}">
        <p14:creationId xmlns:p14="http://schemas.microsoft.com/office/powerpoint/2010/main" val="59155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83E39A-6F96-4271-8979-27FF81B9B7A4}"/>
              </a:ext>
            </a:extLst>
          </p:cNvPr>
          <p:cNvSpPr>
            <a:spLocks noGrp="1"/>
          </p:cNvSpPr>
          <p:nvPr>
            <p:ph type="title"/>
          </p:nvPr>
        </p:nvSpPr>
        <p:spPr/>
        <p:txBody>
          <a:bodyPr/>
          <a:lstStyle/>
          <a:p>
            <a:r>
              <a:rPr lang="it-IT" dirty="0"/>
              <a:t>La lettura dell’immagine</a:t>
            </a:r>
          </a:p>
        </p:txBody>
      </p:sp>
      <p:sp>
        <p:nvSpPr>
          <p:cNvPr id="3" name="Segnaposto contenuto 2">
            <a:extLst>
              <a:ext uri="{FF2B5EF4-FFF2-40B4-BE49-F238E27FC236}">
                <a16:creationId xmlns:a16="http://schemas.microsoft.com/office/drawing/2014/main" id="{329AA2E6-6232-4A77-8E6B-BC41B8F07114}"/>
              </a:ext>
            </a:extLst>
          </p:cNvPr>
          <p:cNvSpPr>
            <a:spLocks noGrp="1"/>
          </p:cNvSpPr>
          <p:nvPr>
            <p:ph idx="1"/>
          </p:nvPr>
        </p:nvSpPr>
        <p:spPr>
          <a:xfrm>
            <a:off x="407963" y="1899138"/>
            <a:ext cx="11451102" cy="4529797"/>
          </a:xfrm>
        </p:spPr>
        <p:txBody>
          <a:bodyPr>
            <a:normAutofit/>
          </a:bodyPr>
          <a:lstStyle/>
          <a:p>
            <a:pPr marL="0" indent="0">
              <a:buNone/>
            </a:pPr>
            <a:r>
              <a:rPr lang="it-IT" dirty="0"/>
              <a:t>Per concludere questo nostro trascorso abbiamo scelto questa immagine: un quadro che vorremmo tornasse ad essere la nostra quotidianità.</a:t>
            </a:r>
          </a:p>
          <a:p>
            <a:pPr marL="0" indent="0">
              <a:buNone/>
            </a:pPr>
            <a:r>
              <a:rPr lang="it-IT" dirty="0"/>
              <a:t>In questo quadro potremmo specchiarci noi stessi, quando prima della pandemia ci riunivamo a passare dei momenti stupendi; In questo tempo siamo stati privati di quella che era la nostra quotidianità, ci hanno sottratto parte del nostro sorriso stando chiusi in casa.</a:t>
            </a:r>
          </a:p>
          <a:p>
            <a:pPr marL="0" indent="0">
              <a:buNone/>
            </a:pPr>
            <a:r>
              <a:rPr lang="it-IT" dirty="0"/>
              <a:t>Però è riuscita a farci riflettere, far posare le nostre attenzioni su elementi delle giornate che definivamo «piccolezze» e riuscivamo a dare per scontato; quegli abbracci che ci scaldano il cuore, quell’amico che fa spuntare il sole su una giornata tempestosa, …</a:t>
            </a:r>
          </a:p>
          <a:p>
            <a:pPr marL="0" indent="0">
              <a:buNone/>
            </a:pPr>
            <a:r>
              <a:rPr lang="it-IT" dirty="0"/>
              <a:t>Ci auguriamo e vi auguriamo di poter tornare a prendere in mano le vostre giornate con un sorriso e con la consapevolezza di Dio in quel raggio di sole, se pur piccolo, che riesce a far spuntare un sorriso sul vostro volto.</a:t>
            </a:r>
          </a:p>
        </p:txBody>
      </p:sp>
    </p:spTree>
    <p:extLst>
      <p:ext uri="{BB962C8B-B14F-4D97-AF65-F5344CB8AC3E}">
        <p14:creationId xmlns:p14="http://schemas.microsoft.com/office/powerpoint/2010/main" val="215676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77078-82C8-43D6-BC4D-C91208DF0D4D}"/>
              </a:ext>
            </a:extLst>
          </p:cNvPr>
          <p:cNvSpPr>
            <a:spLocks noGrp="1"/>
          </p:cNvSpPr>
          <p:nvPr>
            <p:ph type="title"/>
          </p:nvPr>
        </p:nvSpPr>
        <p:spPr/>
        <p:txBody>
          <a:bodyPr/>
          <a:lstStyle/>
          <a:p>
            <a:r>
              <a:rPr lang="it-IT" dirty="0"/>
              <a:t>Saluti</a:t>
            </a:r>
          </a:p>
        </p:txBody>
      </p:sp>
      <p:sp>
        <p:nvSpPr>
          <p:cNvPr id="3" name="Segnaposto contenuto 2">
            <a:extLst>
              <a:ext uri="{FF2B5EF4-FFF2-40B4-BE49-F238E27FC236}">
                <a16:creationId xmlns:a16="http://schemas.microsoft.com/office/drawing/2014/main" id="{812E3CDB-19F6-4E91-BD4A-93A5E5983788}"/>
              </a:ext>
            </a:extLst>
          </p:cNvPr>
          <p:cNvSpPr>
            <a:spLocks noGrp="1"/>
          </p:cNvSpPr>
          <p:nvPr>
            <p:ph idx="1"/>
          </p:nvPr>
        </p:nvSpPr>
        <p:spPr>
          <a:xfrm>
            <a:off x="168812" y="1786598"/>
            <a:ext cx="11887200" cy="4515728"/>
          </a:xfrm>
        </p:spPr>
        <p:txBody>
          <a:bodyPr/>
          <a:lstStyle/>
          <a:p>
            <a:pPr marL="0" indent="0">
              <a:buNone/>
            </a:pPr>
            <a:r>
              <a:rPr lang="it-IT" dirty="0"/>
              <a:t>Speriamo che queste nostre pagine vi siano piaciute.</a:t>
            </a:r>
          </a:p>
          <a:p>
            <a:pPr marL="0" indent="0">
              <a:buNone/>
            </a:pPr>
            <a:r>
              <a:rPr lang="it-IT" dirty="0"/>
              <a:t>Un ringraziamento ai nostri Don che ci hanno affiancato e sostenuto in questo lungo anno.</a:t>
            </a:r>
          </a:p>
          <a:p>
            <a:pPr marL="0" indent="0">
              <a:buNone/>
            </a:pPr>
            <a:r>
              <a:rPr lang="it-IT" dirty="0"/>
              <a:t>Ai catechisti che hanno provato a rompere la monotonia delle giornate dei ragazzi.</a:t>
            </a:r>
          </a:p>
          <a:p>
            <a:pPr marL="0" indent="0">
              <a:buNone/>
            </a:pPr>
            <a:r>
              <a:rPr lang="it-IT" dirty="0"/>
              <a:t>E alle famiglie che hanno aiutato a coltivare il sogno dei ragazzi.</a:t>
            </a:r>
          </a:p>
          <a:p>
            <a:pPr marL="0" indent="0">
              <a:buNone/>
            </a:pPr>
            <a:r>
              <a:rPr lang="it-IT" dirty="0"/>
              <a:t>Che possiate sempre ritrovare lo sguardo di Dio nella vostra vita,</a:t>
            </a:r>
          </a:p>
          <a:p>
            <a:pPr marL="0" indent="0">
              <a:buNone/>
            </a:pPr>
            <a:endParaRPr lang="it-IT" dirty="0"/>
          </a:p>
          <a:p>
            <a:pPr marL="0" indent="0" algn="r">
              <a:buNone/>
            </a:pPr>
            <a:r>
              <a:rPr lang="it-IT" dirty="0"/>
              <a:t>Parrocchia San Filippo Neri</a:t>
            </a:r>
          </a:p>
          <a:p>
            <a:pPr marL="0" indent="0" algn="r">
              <a:buNone/>
            </a:pPr>
            <a:endParaRPr lang="it-IT" dirty="0"/>
          </a:p>
        </p:txBody>
      </p:sp>
    </p:spTree>
    <p:extLst>
      <p:ext uri="{BB962C8B-B14F-4D97-AF65-F5344CB8AC3E}">
        <p14:creationId xmlns:p14="http://schemas.microsoft.com/office/powerpoint/2010/main" val="133781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B3F84-1667-4697-8936-9D184A82509E}"/>
              </a:ext>
            </a:extLst>
          </p:cNvPr>
          <p:cNvSpPr>
            <a:spLocks noGrp="1"/>
          </p:cNvSpPr>
          <p:nvPr>
            <p:ph type="title"/>
          </p:nvPr>
        </p:nvSpPr>
        <p:spPr>
          <a:xfrm>
            <a:off x="685800" y="764373"/>
            <a:ext cx="10820400" cy="1293028"/>
          </a:xfrm>
        </p:spPr>
        <p:txBody>
          <a:bodyPr/>
          <a:lstStyle/>
          <a:p>
            <a:pPr algn="ctr"/>
            <a:r>
              <a:rPr lang="it-IT" dirty="0"/>
              <a:t>Preghiera sulla gioia</a:t>
            </a:r>
          </a:p>
        </p:txBody>
      </p:sp>
      <p:sp>
        <p:nvSpPr>
          <p:cNvPr id="3" name="Segnaposto contenuto 2">
            <a:extLst>
              <a:ext uri="{FF2B5EF4-FFF2-40B4-BE49-F238E27FC236}">
                <a16:creationId xmlns:a16="http://schemas.microsoft.com/office/drawing/2014/main" id="{594F824A-76A9-430F-AD40-95EE9CFED556}"/>
              </a:ext>
            </a:extLst>
          </p:cNvPr>
          <p:cNvSpPr>
            <a:spLocks noGrp="1"/>
          </p:cNvSpPr>
          <p:nvPr>
            <p:ph idx="1"/>
          </p:nvPr>
        </p:nvSpPr>
        <p:spPr>
          <a:xfrm>
            <a:off x="611944" y="1749463"/>
            <a:ext cx="10820400" cy="4403953"/>
          </a:xfrm>
        </p:spPr>
        <p:txBody>
          <a:bodyPr>
            <a:normAutofit lnSpcReduction="10000"/>
          </a:bodyPr>
          <a:lstStyle/>
          <a:p>
            <a:pPr marL="0" indent="0" algn="ctr">
              <a:buNone/>
            </a:pPr>
            <a:r>
              <a:rPr lang="it-IT" dirty="0"/>
              <a:t>Signore Gesù, </a:t>
            </a:r>
          </a:p>
          <a:p>
            <a:pPr marL="0" indent="0" algn="ctr">
              <a:buNone/>
            </a:pPr>
            <a:r>
              <a:rPr lang="it-IT" dirty="0"/>
              <a:t>tu eri la Gioia nel cuore del Padre, </a:t>
            </a:r>
          </a:p>
          <a:p>
            <a:pPr marL="0" indent="0" algn="ctr">
              <a:buNone/>
            </a:pPr>
            <a:r>
              <a:rPr lang="it-IT" dirty="0"/>
              <a:t>la purissima gioia dell’essergli Figlio,</a:t>
            </a:r>
          </a:p>
          <a:p>
            <a:pPr marL="0" indent="0" algn="ctr">
              <a:buNone/>
            </a:pPr>
            <a:r>
              <a:rPr lang="it-IT" dirty="0"/>
              <a:t> e sei venuto come sorriso divino, </a:t>
            </a:r>
          </a:p>
          <a:p>
            <a:pPr marL="0" indent="0" algn="ctr">
              <a:buNone/>
            </a:pPr>
            <a:r>
              <a:rPr lang="it-IT" dirty="0"/>
              <a:t>a dissipare le nostre umane tristezze.</a:t>
            </a:r>
          </a:p>
          <a:p>
            <a:pPr marL="0" indent="0" algn="ctr">
              <a:buNone/>
            </a:pPr>
            <a:r>
              <a:rPr lang="it-IT" dirty="0"/>
              <a:t> Annunzio di gioia il tuo concepimento</a:t>
            </a:r>
          </a:p>
          <a:p>
            <a:pPr marL="0" indent="0" algn="ctr">
              <a:buNone/>
            </a:pPr>
            <a:r>
              <a:rPr lang="it-IT" dirty="0"/>
              <a:t> nel grembo verginale di Maria;</a:t>
            </a:r>
          </a:p>
          <a:p>
            <a:pPr marL="0" indent="0" algn="ctr">
              <a:buNone/>
            </a:pPr>
            <a:r>
              <a:rPr lang="it-IT" dirty="0"/>
              <a:t> evento di gioia la tua nascita a Betlemme,</a:t>
            </a:r>
          </a:p>
          <a:p>
            <a:pPr marL="0" indent="0" algn="ctr">
              <a:buNone/>
            </a:pPr>
            <a:r>
              <a:rPr lang="it-IT" dirty="0"/>
              <a:t> notizia di gioia il tuo evangelo. </a:t>
            </a:r>
          </a:p>
          <a:p>
            <a:pPr marL="0" indent="0" algn="ctr">
              <a:buNone/>
            </a:pPr>
            <a:r>
              <a:rPr lang="it-IT" dirty="0"/>
              <a:t>Prezzo di gioia fu la tua croce </a:t>
            </a:r>
          </a:p>
          <a:p>
            <a:pPr marL="0" indent="0" algn="ctr">
              <a:buNone/>
            </a:pPr>
            <a:r>
              <a:rPr lang="it-IT" dirty="0"/>
              <a:t>e gioia per sempre la tua risurrezione.</a:t>
            </a:r>
          </a:p>
        </p:txBody>
      </p:sp>
    </p:spTree>
    <p:extLst>
      <p:ext uri="{BB962C8B-B14F-4D97-AF65-F5344CB8AC3E}">
        <p14:creationId xmlns:p14="http://schemas.microsoft.com/office/powerpoint/2010/main" val="222274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ABFDDA-7F1F-43CA-A184-10CD5DCC194A}"/>
              </a:ext>
            </a:extLst>
          </p:cNvPr>
          <p:cNvSpPr>
            <a:spLocks noGrp="1"/>
          </p:cNvSpPr>
          <p:nvPr>
            <p:ph type="title"/>
          </p:nvPr>
        </p:nvSpPr>
        <p:spPr>
          <a:xfrm>
            <a:off x="5852160" y="235634"/>
            <a:ext cx="5654040" cy="45719"/>
          </a:xfrm>
        </p:spPr>
        <p:txBody>
          <a:bodyPr>
            <a:normAutofit fontScale="90000"/>
          </a:bodyPr>
          <a:lstStyle/>
          <a:p>
            <a:r>
              <a:rPr lang="it-IT" dirty="0">
                <a:solidFill>
                  <a:schemeClr val="bg1"/>
                </a:solidFill>
              </a:rPr>
              <a:t>.</a:t>
            </a:r>
          </a:p>
        </p:txBody>
      </p:sp>
      <p:sp>
        <p:nvSpPr>
          <p:cNvPr id="3" name="Segnaposto contenuto 2">
            <a:extLst>
              <a:ext uri="{FF2B5EF4-FFF2-40B4-BE49-F238E27FC236}">
                <a16:creationId xmlns:a16="http://schemas.microsoft.com/office/drawing/2014/main" id="{85C6F6E5-4872-482E-AAAC-2350D14917B6}"/>
              </a:ext>
            </a:extLst>
          </p:cNvPr>
          <p:cNvSpPr>
            <a:spLocks noGrp="1"/>
          </p:cNvSpPr>
          <p:nvPr>
            <p:ph idx="1"/>
          </p:nvPr>
        </p:nvSpPr>
        <p:spPr>
          <a:xfrm>
            <a:off x="548640" y="717452"/>
            <a:ext cx="11352628" cy="6035040"/>
          </a:xfrm>
        </p:spPr>
        <p:txBody>
          <a:bodyPr>
            <a:normAutofit lnSpcReduction="10000"/>
          </a:bodyPr>
          <a:lstStyle/>
          <a:p>
            <a:pPr marL="0" indent="0" algn="ctr">
              <a:buNone/>
            </a:pPr>
            <a:r>
              <a:rPr lang="it-IT" dirty="0"/>
              <a:t> Signore Gesù,</a:t>
            </a:r>
          </a:p>
          <a:p>
            <a:pPr marL="0" indent="0" algn="ctr">
              <a:buNone/>
            </a:pPr>
            <a:r>
              <a:rPr lang="it-IT" dirty="0"/>
              <a:t> gioia di chi ti incontra </a:t>
            </a:r>
          </a:p>
          <a:p>
            <a:pPr marL="0" indent="0" algn="ctr">
              <a:buNone/>
            </a:pPr>
            <a:r>
              <a:rPr lang="it-IT" dirty="0"/>
              <a:t>e si mette alla tua sequela,</a:t>
            </a:r>
          </a:p>
          <a:p>
            <a:pPr marL="0" indent="0" algn="ctr">
              <a:buNone/>
            </a:pPr>
            <a:r>
              <a:rPr lang="it-IT" dirty="0"/>
              <a:t> donaci un cuore capace di ascoltare e vedere,</a:t>
            </a:r>
          </a:p>
          <a:p>
            <a:pPr marL="0" indent="0" algn="ctr">
              <a:buNone/>
            </a:pPr>
            <a:r>
              <a:rPr lang="it-IT" dirty="0"/>
              <a:t> capace di scoprire che la gioia,</a:t>
            </a:r>
          </a:p>
          <a:p>
            <a:pPr marL="0" indent="0" algn="ctr">
              <a:buNone/>
            </a:pPr>
            <a:r>
              <a:rPr lang="it-IT" dirty="0"/>
              <a:t> la tua divina, purissima gioia, </a:t>
            </a:r>
          </a:p>
          <a:p>
            <a:pPr marL="0" indent="0" algn="ctr">
              <a:buNone/>
            </a:pPr>
            <a:r>
              <a:rPr lang="it-IT" dirty="0"/>
              <a:t>splende ogni giorno davanti a noi </a:t>
            </a:r>
          </a:p>
          <a:p>
            <a:pPr marL="0" indent="0" algn="ctr">
              <a:buNone/>
            </a:pPr>
            <a:r>
              <a:rPr lang="it-IT" dirty="0"/>
              <a:t>nell’oscuro grigiore del nostro quotidiano.</a:t>
            </a:r>
          </a:p>
          <a:p>
            <a:pPr marL="0" indent="0" algn="ctr">
              <a:buNone/>
            </a:pPr>
            <a:r>
              <a:rPr lang="it-IT" dirty="0"/>
              <a:t> Fa’ che sappiamo riconoscerla </a:t>
            </a:r>
          </a:p>
          <a:p>
            <a:pPr marL="0" indent="0" algn="ctr">
              <a:buNone/>
            </a:pPr>
            <a:r>
              <a:rPr lang="it-IT" dirty="0"/>
              <a:t>e lasciarcene riempire, </a:t>
            </a:r>
          </a:p>
          <a:p>
            <a:pPr marL="0" indent="0" algn="ctr">
              <a:buNone/>
            </a:pPr>
            <a:r>
              <a:rPr lang="it-IT" dirty="0"/>
              <a:t>per effonderla intorno a noi,</a:t>
            </a:r>
          </a:p>
          <a:p>
            <a:pPr marL="0" indent="0" algn="ctr">
              <a:buNone/>
            </a:pPr>
            <a:r>
              <a:rPr lang="it-IT" dirty="0"/>
              <a:t> come in un continuo giorno di festa,</a:t>
            </a:r>
          </a:p>
          <a:p>
            <a:pPr marL="0" indent="0" algn="ctr">
              <a:buNone/>
            </a:pPr>
            <a:r>
              <a:rPr lang="it-IT" dirty="0"/>
              <a:t> fino a quando saremo tutti uniti </a:t>
            </a:r>
          </a:p>
          <a:p>
            <a:pPr marL="0" indent="0" algn="ctr">
              <a:buNone/>
            </a:pPr>
            <a:r>
              <a:rPr lang="it-IT" dirty="0"/>
              <a:t>nella gioia eterna del cielo.</a:t>
            </a:r>
          </a:p>
          <a:p>
            <a:pPr marL="0" indent="0" algn="ctr">
              <a:buNone/>
            </a:pPr>
            <a:r>
              <a:rPr lang="it-IT" dirty="0"/>
              <a:t> Amen.</a:t>
            </a:r>
          </a:p>
          <a:p>
            <a:pPr algn="ctr"/>
            <a:endParaRPr lang="it-IT" dirty="0"/>
          </a:p>
        </p:txBody>
      </p:sp>
    </p:spTree>
    <p:extLst>
      <p:ext uri="{BB962C8B-B14F-4D97-AF65-F5344CB8AC3E}">
        <p14:creationId xmlns:p14="http://schemas.microsoft.com/office/powerpoint/2010/main" val="276969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53A55-5BDA-41E8-8743-6518780ED198}"/>
              </a:ext>
            </a:extLst>
          </p:cNvPr>
          <p:cNvSpPr>
            <a:spLocks noGrp="1"/>
          </p:cNvSpPr>
          <p:nvPr>
            <p:ph type="title"/>
          </p:nvPr>
        </p:nvSpPr>
        <p:spPr/>
        <p:txBody>
          <a:bodyPr/>
          <a:lstStyle/>
          <a:p>
            <a:r>
              <a:rPr lang="it-IT" dirty="0"/>
              <a:t>Chi siamo:</a:t>
            </a:r>
          </a:p>
        </p:txBody>
      </p:sp>
      <p:sp>
        <p:nvSpPr>
          <p:cNvPr id="3" name="Segnaposto contenuto 2">
            <a:extLst>
              <a:ext uri="{FF2B5EF4-FFF2-40B4-BE49-F238E27FC236}">
                <a16:creationId xmlns:a16="http://schemas.microsoft.com/office/drawing/2014/main" id="{6005A2F5-DF69-47F2-A494-24048DE66846}"/>
              </a:ext>
            </a:extLst>
          </p:cNvPr>
          <p:cNvSpPr>
            <a:spLocks noGrp="1"/>
          </p:cNvSpPr>
          <p:nvPr>
            <p:ph idx="1"/>
          </p:nvPr>
        </p:nvSpPr>
        <p:spPr/>
        <p:txBody>
          <a:bodyPr/>
          <a:lstStyle/>
          <a:p>
            <a:pPr marL="0" indent="0">
              <a:buNone/>
            </a:pPr>
            <a:r>
              <a:rPr lang="it-IT" dirty="0"/>
              <a:t>Siamo dei ragazzi che vivono ogni giorno la quotidianità cercando di trovare il positivo nelle cose che facciamo.</a:t>
            </a:r>
          </a:p>
          <a:p>
            <a:pPr marL="0" indent="0">
              <a:buNone/>
            </a:pPr>
            <a:r>
              <a:rPr lang="it-IT" dirty="0"/>
              <a:t>In questo anno di pandemia abbiamo dovuto rinunciare a tanto però abbiamo compreso che piccoli gesti delle nostre giornate, che abbiamo dato sempre per scontato, avevano in realtà un valore grande.</a:t>
            </a:r>
          </a:p>
          <a:p>
            <a:pPr marL="0" indent="0">
              <a:buNone/>
            </a:pPr>
            <a:r>
              <a:rPr lang="it-IT" dirty="0"/>
              <a:t>Abbiamo anche scoperto che esiste tanta bontà nel mondo nonostante ci vengano sempre proposte notizie negative.</a:t>
            </a:r>
          </a:p>
          <a:p>
            <a:pPr marL="0" indent="0" algn="r">
              <a:buNone/>
            </a:pPr>
            <a:endParaRPr lang="it-IT" dirty="0"/>
          </a:p>
          <a:p>
            <a:pPr marL="0" indent="0" algn="r">
              <a:buNone/>
            </a:pPr>
            <a:r>
              <a:rPr lang="it-IT" dirty="0"/>
              <a:t> I ragazzi della prima media</a:t>
            </a:r>
          </a:p>
        </p:txBody>
      </p:sp>
    </p:spTree>
    <p:extLst>
      <p:ext uri="{BB962C8B-B14F-4D97-AF65-F5344CB8AC3E}">
        <p14:creationId xmlns:p14="http://schemas.microsoft.com/office/powerpoint/2010/main" val="160546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5B2FD9-4B65-40B9-B7CB-449DC3249EA1}"/>
              </a:ext>
            </a:extLst>
          </p:cNvPr>
          <p:cNvSpPr>
            <a:spLocks noGrp="1"/>
          </p:cNvSpPr>
          <p:nvPr>
            <p:ph type="title"/>
          </p:nvPr>
        </p:nvSpPr>
        <p:spPr>
          <a:xfrm>
            <a:off x="2895600" y="764373"/>
            <a:ext cx="8610600" cy="918653"/>
          </a:xfrm>
        </p:spPr>
        <p:txBody>
          <a:bodyPr>
            <a:normAutofit fontScale="90000"/>
          </a:bodyPr>
          <a:lstStyle/>
          <a:p>
            <a:r>
              <a:rPr lang="it-IT" dirty="0"/>
              <a:t>Un tocco di colore a questo periodo nero</a:t>
            </a:r>
          </a:p>
        </p:txBody>
      </p:sp>
      <p:sp>
        <p:nvSpPr>
          <p:cNvPr id="3" name="Segnaposto contenuto 2">
            <a:extLst>
              <a:ext uri="{FF2B5EF4-FFF2-40B4-BE49-F238E27FC236}">
                <a16:creationId xmlns:a16="http://schemas.microsoft.com/office/drawing/2014/main" id="{00D7C492-CEAD-49E9-A7CC-800BF5113658}"/>
              </a:ext>
            </a:extLst>
          </p:cNvPr>
          <p:cNvSpPr>
            <a:spLocks noGrp="1"/>
          </p:cNvSpPr>
          <p:nvPr>
            <p:ph idx="1"/>
          </p:nvPr>
        </p:nvSpPr>
        <p:spPr>
          <a:xfrm>
            <a:off x="530087" y="1775790"/>
            <a:ext cx="11264348" cy="4797287"/>
          </a:xfrm>
        </p:spPr>
        <p:txBody>
          <a:bodyPr>
            <a:normAutofit fontScale="92500" lnSpcReduction="10000"/>
          </a:bodyPr>
          <a:lstStyle/>
          <a:p>
            <a:pPr marL="0" indent="0">
              <a:buNone/>
            </a:pPr>
            <a:r>
              <a:rPr lang="it-IT" dirty="0"/>
              <a:t>Da più di un anno siamo bombardati di </a:t>
            </a:r>
            <a:r>
              <a:rPr lang="it-IT" dirty="0">
                <a:solidFill>
                  <a:srgbClr val="5DF5EE"/>
                </a:solidFill>
              </a:rPr>
              <a:t>notizie negative </a:t>
            </a:r>
            <a:r>
              <a:rPr lang="it-IT" dirty="0"/>
              <a:t>:morti, contagi, chiusure, restrizioni, DAD, cambiamenti di abitudini…e poi anche paure, timori, ansie, tristezza e preoccupazioni per tutta la situazione.</a:t>
            </a:r>
          </a:p>
          <a:p>
            <a:pPr marL="0" indent="0">
              <a:buNone/>
            </a:pPr>
            <a:r>
              <a:rPr lang="it-IT" dirty="0"/>
              <a:t>Ormai tutto ciò fa parte della nostra </a:t>
            </a:r>
            <a:r>
              <a:rPr lang="it-IT" dirty="0">
                <a:solidFill>
                  <a:schemeClr val="accent2">
                    <a:lumMod val="60000"/>
                    <a:lumOff val="40000"/>
                  </a:schemeClr>
                </a:solidFill>
              </a:rPr>
              <a:t>quotidianità</a:t>
            </a:r>
            <a:r>
              <a:rPr lang="it-IT" dirty="0"/>
              <a:t>. Ma è rassicurante fermarsi a capire e che in tutto questo marasma, le </a:t>
            </a:r>
            <a:r>
              <a:rPr lang="it-IT" dirty="0">
                <a:solidFill>
                  <a:schemeClr val="accent6">
                    <a:lumMod val="40000"/>
                    <a:lumOff val="60000"/>
                  </a:schemeClr>
                </a:solidFill>
              </a:rPr>
              <a:t>cose belle </a:t>
            </a:r>
            <a:r>
              <a:rPr lang="it-IT" dirty="0"/>
              <a:t>succedono ancora … e menomale!</a:t>
            </a:r>
          </a:p>
          <a:p>
            <a:pPr marL="0" indent="0">
              <a:buNone/>
            </a:pPr>
            <a:r>
              <a:rPr lang="it-IT" dirty="0"/>
              <a:t>Una notizia che mi ha colpito è scoprire </a:t>
            </a:r>
            <a:r>
              <a:rPr lang="it-IT" dirty="0">
                <a:solidFill>
                  <a:schemeClr val="accent1">
                    <a:lumMod val="40000"/>
                    <a:lumOff val="60000"/>
                  </a:schemeClr>
                </a:solidFill>
              </a:rPr>
              <a:t>che il nostro pianeta inizia a star un po’ meglio</a:t>
            </a:r>
            <a:r>
              <a:rPr lang="it-IT" dirty="0"/>
              <a:t>. La pandemia ha costretto tutto il mondo a cambiare le proprie abitudini e la conseguenza è stata la diminuzione dell’inquinamento atmosferico.</a:t>
            </a:r>
          </a:p>
          <a:p>
            <a:pPr marL="0" indent="0">
              <a:buNone/>
            </a:pPr>
            <a:r>
              <a:rPr lang="it-IT" dirty="0"/>
              <a:t> Anche l’Italia  ha giovato di questa situazione:</a:t>
            </a:r>
          </a:p>
          <a:p>
            <a:pPr>
              <a:buFontTx/>
              <a:buChar char="-"/>
            </a:pPr>
            <a:r>
              <a:rPr lang="it-IT" dirty="0"/>
              <a:t>Nei canali di Venezia l’acqua è tornata limpida</a:t>
            </a:r>
          </a:p>
          <a:p>
            <a:pPr>
              <a:buFontTx/>
              <a:buChar char="-"/>
            </a:pPr>
            <a:r>
              <a:rPr lang="it-IT" dirty="0"/>
              <a:t>Nella Pianura Padana la qualità dell’aria è migliorata </a:t>
            </a:r>
          </a:p>
          <a:p>
            <a:pPr marL="0" indent="0">
              <a:buNone/>
            </a:pPr>
            <a:r>
              <a:rPr lang="it-IT" dirty="0"/>
              <a:t>Questo vuol dire che se davvero TUTTE le persone si unissero nei </a:t>
            </a:r>
            <a:r>
              <a:rPr lang="it-IT" dirty="0">
                <a:solidFill>
                  <a:schemeClr val="accent2">
                    <a:lumMod val="60000"/>
                    <a:lumOff val="40000"/>
                  </a:schemeClr>
                </a:solidFill>
              </a:rPr>
              <a:t>comportamenti corret</a:t>
            </a:r>
            <a:r>
              <a:rPr lang="it-IT" dirty="0"/>
              <a:t>ti in poco tempo potremmo vedere già dei miglioramenti.</a:t>
            </a:r>
          </a:p>
          <a:p>
            <a:pPr marL="0" indent="0" algn="r">
              <a:buNone/>
            </a:pPr>
            <a:r>
              <a:rPr lang="it-IT" dirty="0"/>
              <a:t>Anna</a:t>
            </a:r>
          </a:p>
          <a:p>
            <a:pPr marL="0" indent="0">
              <a:buNone/>
            </a:pPr>
            <a:endParaRPr lang="it-IT" dirty="0"/>
          </a:p>
        </p:txBody>
      </p:sp>
    </p:spTree>
    <p:extLst>
      <p:ext uri="{BB962C8B-B14F-4D97-AF65-F5344CB8AC3E}">
        <p14:creationId xmlns:p14="http://schemas.microsoft.com/office/powerpoint/2010/main" val="90619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E673AD-7D12-449B-B7EE-D6D29668D248}"/>
              </a:ext>
            </a:extLst>
          </p:cNvPr>
          <p:cNvSpPr>
            <a:spLocks noGrp="1"/>
          </p:cNvSpPr>
          <p:nvPr>
            <p:ph type="title"/>
          </p:nvPr>
        </p:nvSpPr>
        <p:spPr>
          <a:xfrm>
            <a:off x="2895600" y="274043"/>
            <a:ext cx="8610600" cy="1293028"/>
          </a:xfrm>
        </p:spPr>
        <p:txBody>
          <a:bodyPr/>
          <a:lstStyle/>
          <a:p>
            <a:r>
              <a:rPr lang="it-IT" dirty="0"/>
              <a:t>IL MIO LIBRO DEL CUORE</a:t>
            </a:r>
          </a:p>
        </p:txBody>
      </p:sp>
      <p:sp>
        <p:nvSpPr>
          <p:cNvPr id="3" name="Segnaposto contenuto 2">
            <a:extLst>
              <a:ext uri="{FF2B5EF4-FFF2-40B4-BE49-F238E27FC236}">
                <a16:creationId xmlns:a16="http://schemas.microsoft.com/office/drawing/2014/main" id="{BE7EAE87-BCC0-43BC-9511-776CA8A2B51C}"/>
              </a:ext>
            </a:extLst>
          </p:cNvPr>
          <p:cNvSpPr>
            <a:spLocks noGrp="1"/>
          </p:cNvSpPr>
          <p:nvPr>
            <p:ph idx="1"/>
          </p:nvPr>
        </p:nvSpPr>
        <p:spPr>
          <a:xfrm>
            <a:off x="569843" y="2040835"/>
            <a:ext cx="10774018" cy="4055165"/>
          </a:xfrm>
        </p:spPr>
        <p:txBody>
          <a:bodyPr>
            <a:noAutofit/>
          </a:bodyPr>
          <a:lstStyle/>
          <a:p>
            <a:pPr marL="0" indent="0">
              <a:buNone/>
            </a:pPr>
            <a:r>
              <a:rPr lang="it-IT" dirty="0"/>
              <a:t>« Hachiko» è un libro che vi farà conoscere il vero significato della fedeltà che si può avere per il prossimo e del valore dell’amicizia.</a:t>
            </a:r>
          </a:p>
          <a:p>
            <a:pPr marL="0" indent="0">
              <a:buNone/>
            </a:pPr>
            <a:r>
              <a:rPr lang="it-IT" dirty="0"/>
              <a:t>Questa storia racconta di un cagnolino Akita che entra nella vita di </a:t>
            </a:r>
            <a:r>
              <a:rPr lang="it-IT" dirty="0" err="1"/>
              <a:t>Eisaburo</a:t>
            </a:r>
            <a:r>
              <a:rPr lang="it-IT" dirty="0"/>
              <a:t> </a:t>
            </a:r>
            <a:r>
              <a:rPr lang="it-IT" dirty="0" err="1"/>
              <a:t>Uen</a:t>
            </a:r>
            <a:r>
              <a:rPr lang="it-IT" dirty="0"/>
              <a:t>, un professore di agricoltura all’università di Tokio, un uomo la cui esistenza è rigidamente scandita da orari e abitudini precisi; con l’arrivo di questo suo « nuovo compagno» che presto divenne il suo migliore amico.</a:t>
            </a:r>
          </a:p>
          <a:p>
            <a:pPr marL="0" indent="0">
              <a:buNone/>
            </a:pPr>
            <a:r>
              <a:rPr lang="it-IT" dirty="0"/>
              <a:t>Pochi anni dopo </a:t>
            </a:r>
            <a:r>
              <a:rPr lang="it-IT" dirty="0" err="1"/>
              <a:t>Eisaburo</a:t>
            </a:r>
            <a:r>
              <a:rPr lang="it-IT" dirty="0"/>
              <a:t> andando, come al solito, al lavoro con il treno lascia il suo cagnolino alla stazione da cui il professore non fece più ritorno, perché morì di infarto durante una sua lezione. Ma il cane rimase alla stazione aspettando il suo amico fino a trovare il suo padrone in una gelida serata d’inverno.</a:t>
            </a:r>
          </a:p>
          <a:p>
            <a:pPr marL="0" indent="0">
              <a:buNone/>
            </a:pPr>
            <a:endParaRPr lang="it-IT" dirty="0"/>
          </a:p>
        </p:txBody>
      </p:sp>
    </p:spTree>
    <p:extLst>
      <p:ext uri="{BB962C8B-B14F-4D97-AF65-F5344CB8AC3E}">
        <p14:creationId xmlns:p14="http://schemas.microsoft.com/office/powerpoint/2010/main" val="107690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C94AF-31B0-4A8A-8377-10F6FF94A932}"/>
              </a:ext>
            </a:extLst>
          </p:cNvPr>
          <p:cNvSpPr>
            <a:spLocks noGrp="1"/>
          </p:cNvSpPr>
          <p:nvPr>
            <p:ph type="title"/>
          </p:nvPr>
        </p:nvSpPr>
        <p:spPr/>
        <p:txBody>
          <a:bodyPr/>
          <a:lstStyle/>
          <a:p>
            <a:r>
              <a:rPr lang="it-IT" dirty="0"/>
              <a:t>Il mio libro del cuore</a:t>
            </a:r>
          </a:p>
        </p:txBody>
      </p:sp>
      <p:sp>
        <p:nvSpPr>
          <p:cNvPr id="3" name="Segnaposto contenuto 2">
            <a:extLst>
              <a:ext uri="{FF2B5EF4-FFF2-40B4-BE49-F238E27FC236}">
                <a16:creationId xmlns:a16="http://schemas.microsoft.com/office/drawing/2014/main" id="{B6CE6539-7F07-4513-80C6-424C83EC3DCD}"/>
              </a:ext>
            </a:extLst>
          </p:cNvPr>
          <p:cNvSpPr>
            <a:spLocks noGrp="1"/>
          </p:cNvSpPr>
          <p:nvPr>
            <p:ph idx="1"/>
          </p:nvPr>
        </p:nvSpPr>
        <p:spPr/>
        <p:txBody>
          <a:bodyPr/>
          <a:lstStyle/>
          <a:p>
            <a:pPr marL="0" indent="0">
              <a:buNone/>
            </a:pPr>
            <a:r>
              <a:rPr lang="it-IT" dirty="0"/>
              <a:t>La vera storia di Hachiko:</a:t>
            </a:r>
          </a:p>
          <a:p>
            <a:pPr marL="0" indent="0">
              <a:buNone/>
            </a:pPr>
            <a:r>
              <a:rPr lang="it-IT" dirty="0"/>
              <a:t>Questa storia strappalacrime e di amicizia è tratta da una storia vera, accaduta in Giappone; infatti dove si trovava la stazione da cui il professore andava a lavoro, fu eretta una statua del cane che commemorava questa storia di fedeltà: oggi la stazione è diventata un parco</a:t>
            </a:r>
          </a:p>
          <a:p>
            <a:pPr marL="0" indent="0" algn="r">
              <a:buNone/>
            </a:pPr>
            <a:r>
              <a:rPr lang="it-IT" dirty="0"/>
              <a:t>Anna</a:t>
            </a:r>
          </a:p>
        </p:txBody>
      </p:sp>
    </p:spTree>
    <p:extLst>
      <p:ext uri="{BB962C8B-B14F-4D97-AF65-F5344CB8AC3E}">
        <p14:creationId xmlns:p14="http://schemas.microsoft.com/office/powerpoint/2010/main" val="283929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1A4BE-D484-4975-84EE-B1AAA7A72BBB}"/>
              </a:ext>
            </a:extLst>
          </p:cNvPr>
          <p:cNvSpPr>
            <a:spLocks noGrp="1"/>
          </p:cNvSpPr>
          <p:nvPr>
            <p:ph type="title"/>
          </p:nvPr>
        </p:nvSpPr>
        <p:spPr/>
        <p:txBody>
          <a:bodyPr/>
          <a:lstStyle/>
          <a:p>
            <a:r>
              <a:rPr lang="it-IT" dirty="0"/>
              <a:t>La bellezza di piccoli gesti</a:t>
            </a:r>
          </a:p>
        </p:txBody>
      </p:sp>
      <p:sp>
        <p:nvSpPr>
          <p:cNvPr id="3" name="Segnaposto contenuto 2">
            <a:extLst>
              <a:ext uri="{FF2B5EF4-FFF2-40B4-BE49-F238E27FC236}">
                <a16:creationId xmlns:a16="http://schemas.microsoft.com/office/drawing/2014/main" id="{E2143E50-CBDA-4157-B2AF-3C33D3B82CC0}"/>
              </a:ext>
            </a:extLst>
          </p:cNvPr>
          <p:cNvSpPr>
            <a:spLocks noGrp="1"/>
          </p:cNvSpPr>
          <p:nvPr>
            <p:ph idx="1"/>
          </p:nvPr>
        </p:nvSpPr>
        <p:spPr/>
        <p:txBody>
          <a:bodyPr>
            <a:normAutofit fontScale="92500"/>
          </a:bodyPr>
          <a:lstStyle/>
          <a:p>
            <a:pPr marL="0" indent="0">
              <a:buNone/>
            </a:pPr>
            <a:r>
              <a:rPr lang="it-IT" dirty="0"/>
              <a:t>IN questo periodo di covid, dove per le norme siamo dovuti star lontani tra noi, mi è successa una cosa che mi fa star bene: ho finalmente rivisto i miei nonni.</a:t>
            </a:r>
          </a:p>
          <a:p>
            <a:pPr marL="0" indent="0">
              <a:buNone/>
            </a:pPr>
            <a:r>
              <a:rPr lang="it-IT" dirty="0"/>
              <a:t>Dopo questi lunghi 7 mesi, dove non ho potuto aver contatti con loro a causa del colore delle zone, ora che siamo tornati gialli ho avuto l’occasione di poterli riabbracciare. Siamo subito partiti per Terni.</a:t>
            </a:r>
          </a:p>
          <a:p>
            <a:pPr marL="0" indent="0">
              <a:buNone/>
            </a:pPr>
            <a:r>
              <a:rPr lang="it-IT" dirty="0"/>
              <a:t>Rivederli è stata una bellissima, nonché unica, emozione; i miei nonni erano emozionatissimo, come me del resto, ci siamo abbracciati forte forte e mia nonna in quel gesto si è anche commossa.</a:t>
            </a:r>
          </a:p>
          <a:p>
            <a:pPr marL="0" indent="0">
              <a:buNone/>
            </a:pPr>
            <a:r>
              <a:rPr lang="it-IT" dirty="0"/>
              <a:t>Con loro abbiamo trascorso due giorni, due giorni stupendi, siamo stati benissimo tutti insieme. Mi sono mancati tantissimo in questi mesi che sembravano non finire più; spero di ritornarci a Giugno per festeggiare il compleanno di nonna.</a:t>
            </a:r>
          </a:p>
          <a:p>
            <a:pPr marL="0" indent="0" algn="r">
              <a:buNone/>
            </a:pPr>
            <a:r>
              <a:rPr lang="it-IT" dirty="0"/>
              <a:t>Francesca</a:t>
            </a:r>
          </a:p>
        </p:txBody>
      </p:sp>
    </p:spTree>
    <p:extLst>
      <p:ext uri="{BB962C8B-B14F-4D97-AF65-F5344CB8AC3E}">
        <p14:creationId xmlns:p14="http://schemas.microsoft.com/office/powerpoint/2010/main" val="19866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FC77E-4E81-480D-BBDA-7669F1B51B5E}"/>
              </a:ext>
            </a:extLst>
          </p:cNvPr>
          <p:cNvSpPr>
            <a:spLocks noGrp="1"/>
          </p:cNvSpPr>
          <p:nvPr>
            <p:ph type="title"/>
          </p:nvPr>
        </p:nvSpPr>
        <p:spPr>
          <a:xfrm>
            <a:off x="3164058" y="539290"/>
            <a:ext cx="8610600" cy="1293028"/>
          </a:xfrm>
        </p:spPr>
        <p:txBody>
          <a:bodyPr/>
          <a:lstStyle/>
          <a:p>
            <a:r>
              <a:rPr lang="it-IT" dirty="0"/>
              <a:t>vangelo</a:t>
            </a:r>
          </a:p>
        </p:txBody>
      </p:sp>
      <p:sp>
        <p:nvSpPr>
          <p:cNvPr id="3" name="Segnaposto contenuto 2">
            <a:extLst>
              <a:ext uri="{FF2B5EF4-FFF2-40B4-BE49-F238E27FC236}">
                <a16:creationId xmlns:a16="http://schemas.microsoft.com/office/drawing/2014/main" id="{3C511A5E-9FFD-4442-9D8D-5600426BE93E}"/>
              </a:ext>
            </a:extLst>
          </p:cNvPr>
          <p:cNvSpPr>
            <a:spLocks noGrp="1"/>
          </p:cNvSpPr>
          <p:nvPr>
            <p:ph idx="1"/>
          </p:nvPr>
        </p:nvSpPr>
        <p:spPr>
          <a:xfrm>
            <a:off x="417342" y="1420837"/>
            <a:ext cx="11497993" cy="5556737"/>
          </a:xfrm>
        </p:spPr>
        <p:txBody>
          <a:bodyPr>
            <a:normAutofit/>
          </a:bodyPr>
          <a:lstStyle/>
          <a:p>
            <a:pPr marL="0" indent="0" algn="l">
              <a:buNone/>
            </a:pPr>
            <a:r>
              <a:rPr lang="it-IT" b="0" i="0" dirty="0">
                <a:effectLst/>
                <a:latin typeface="Signika"/>
              </a:rPr>
              <a:t>Lc 1,26-38</a:t>
            </a:r>
          </a:p>
          <a:p>
            <a:pPr marL="0" indent="0" algn="l">
              <a:buNone/>
            </a:pPr>
            <a:r>
              <a:rPr lang="it-IT" b="0" i="0" dirty="0">
                <a:effectLst/>
                <a:latin typeface="Signika"/>
              </a:rPr>
              <a:t>In quel tempo, l'angelo Gabriele fu mandato da Dio in una città della Galilea, chiamata </a:t>
            </a:r>
            <a:r>
              <a:rPr lang="it-IT" b="0" i="0" dirty="0" err="1">
                <a:effectLst/>
                <a:latin typeface="Signika"/>
              </a:rPr>
              <a:t>Nàzaret</a:t>
            </a:r>
            <a:r>
              <a:rPr lang="it-IT" b="0" i="0" dirty="0">
                <a:effectLst/>
                <a:latin typeface="Signika"/>
              </a:rPr>
              <a:t>, a una vergine, promessa sposa di un uomo della casa di Davide, di nome Giuseppe. La vergine si chiamava Maria. Entrando da lei, disse: «</a:t>
            </a:r>
            <a:r>
              <a:rPr lang="it-IT" b="0" i="0" dirty="0" err="1">
                <a:effectLst/>
                <a:latin typeface="Signika"/>
              </a:rPr>
              <a:t>Rallégrati</a:t>
            </a:r>
            <a:r>
              <a:rPr lang="it-IT" b="0" i="0" dirty="0">
                <a:effectLst/>
                <a:latin typeface="Signika"/>
              </a:rPr>
              <a:t>, piena di grazia: il Signore è con te». A queste parole ella fu molto turbata e si domandava che senso avesse un saluto come questo. L'angelo le disse: «Non temere, Maria, perché hai trovato grazia presso Dio. Ed ecco, concepirai un figlio, lo darai alla luce e lo chiamerai Gesù. Sarà grande e verrà chiamato Figlio dell'Altissimo; il Signore Dio gli darà il trono di Davide suo padre e regnerà per sempre sulla casa di Giacobbe e il suo regno non avrà fine». Allora Maria disse all'angelo: «Come avverrà questo, poiché non conosco uomo?». Le rispose l'angelo: «Lo Spirito Santo scenderà su di te e la potenza dell'Altissimo ti coprirà con la sua ombra. Perciò colui che nascerà sarà santo e sarà chiamato Figlio di Dio. Ed ecco, Elisabetta, tua parente, nella sua vecchiaia ha concepito anch'essa un figlio e questo è il sesto mese per lei, che era detta sterile: nulla è impossibile a Dio». Allora Maria disse: «Ecco la serva del Signore: avvenga per me secondo la tua parola». E l'angelo si allontanò da lei.</a:t>
            </a:r>
          </a:p>
        </p:txBody>
      </p:sp>
    </p:spTree>
    <p:extLst>
      <p:ext uri="{BB962C8B-B14F-4D97-AF65-F5344CB8AC3E}">
        <p14:creationId xmlns:p14="http://schemas.microsoft.com/office/powerpoint/2010/main" val="391743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478042-493B-47FB-BD10-042E59619577}"/>
              </a:ext>
            </a:extLst>
          </p:cNvPr>
          <p:cNvSpPr>
            <a:spLocks noGrp="1"/>
          </p:cNvSpPr>
          <p:nvPr>
            <p:ph type="title"/>
          </p:nvPr>
        </p:nvSpPr>
        <p:spPr>
          <a:xfrm>
            <a:off x="3345766" y="370477"/>
            <a:ext cx="8610600" cy="1293028"/>
          </a:xfrm>
        </p:spPr>
        <p:txBody>
          <a:bodyPr/>
          <a:lstStyle/>
          <a:p>
            <a:r>
              <a:rPr lang="it-IT" dirty="0"/>
              <a:t>riflessione</a:t>
            </a:r>
          </a:p>
        </p:txBody>
      </p:sp>
      <p:sp>
        <p:nvSpPr>
          <p:cNvPr id="3" name="Segnaposto contenuto 2">
            <a:extLst>
              <a:ext uri="{FF2B5EF4-FFF2-40B4-BE49-F238E27FC236}">
                <a16:creationId xmlns:a16="http://schemas.microsoft.com/office/drawing/2014/main" id="{61EE318B-01EE-49C0-8487-9482B05D36A6}"/>
              </a:ext>
            </a:extLst>
          </p:cNvPr>
          <p:cNvSpPr>
            <a:spLocks noGrp="1"/>
          </p:cNvSpPr>
          <p:nvPr>
            <p:ph idx="1"/>
          </p:nvPr>
        </p:nvSpPr>
        <p:spPr>
          <a:xfrm>
            <a:off x="379828" y="1322363"/>
            <a:ext cx="11576538" cy="5401994"/>
          </a:xfrm>
        </p:spPr>
        <p:txBody>
          <a:bodyPr>
            <a:normAutofit fontScale="92500"/>
          </a:bodyPr>
          <a:lstStyle/>
          <a:p>
            <a:pPr marL="0" indent="0" algn="l">
              <a:buNone/>
            </a:pPr>
            <a:r>
              <a:rPr lang="it-IT" b="0" i="0" dirty="0">
                <a:effectLst/>
                <a:latin typeface="Lato"/>
              </a:rPr>
              <a:t>Se ci pensiamo, per noi credenti, l’incontro di Maria con l’arcangelo Gabriele è uno dei momenti più alti mai vissuto da un essere umano sulla Terra. Dio sceglie di parlare con una ragazza, e le chiede di accogliere il Suo Figlio e Salvatore del mondo. Al confronto di Maria, il primo uomo sulla luna o il più grande capo di stato impallidiscono! Ecco, in questo momento straordinario, Maria non si comporta come un eroe del cinema. La sua prima reazione è la più umana possibile: un dubbio. «Come è possibile?». Anche noi, probabilmente, avremmo reagito così.</a:t>
            </a:r>
          </a:p>
          <a:p>
            <a:pPr marL="0" indent="0" algn="l">
              <a:buNone/>
            </a:pPr>
            <a:r>
              <a:rPr lang="it-IT" b="0" i="0" dirty="0">
                <a:effectLst/>
                <a:latin typeface="Lato"/>
              </a:rPr>
              <a:t>Lo sappiamo perché il dubbio fa parte della nostra esperienza di vita e di fede. Ci facciamo spesso proprio questa domanda</a:t>
            </a:r>
            <a:r>
              <a:rPr lang="it-IT" b="0" i="0" dirty="0">
                <a:solidFill>
                  <a:schemeClr val="accent2">
                    <a:lumMod val="40000"/>
                    <a:lumOff val="60000"/>
                  </a:schemeClr>
                </a:solidFill>
                <a:effectLst/>
                <a:latin typeface="Lato"/>
              </a:rPr>
              <a:t>: «Come è possibile?». A volte la rivolgiamo anche a Dio stesso: «Come è possibile credere in Te?». </a:t>
            </a:r>
            <a:r>
              <a:rPr lang="it-IT" b="1" i="0" dirty="0">
                <a:solidFill>
                  <a:schemeClr val="accent2">
                    <a:lumMod val="40000"/>
                    <a:lumOff val="60000"/>
                  </a:schemeClr>
                </a:solidFill>
                <a:effectLst/>
                <a:latin typeface="Lato"/>
              </a:rPr>
              <a:t>Per Dio, il nostro dubbio non è un problema. Con pazienza, come fa l’angelo con Maria, ci spiega. Ci spiega il Suo amore nelle piccole Annunciazioni di ogni giorno, nei piccoli gesti che rendono presente Gesù nella nostra vita.</a:t>
            </a:r>
            <a:r>
              <a:rPr lang="it-IT" b="0" i="0" dirty="0">
                <a:solidFill>
                  <a:schemeClr val="accent2">
                    <a:lumMod val="40000"/>
                    <a:lumOff val="60000"/>
                  </a:schemeClr>
                </a:solidFill>
                <a:effectLst/>
                <a:latin typeface="Lato"/>
              </a:rPr>
              <a:t> </a:t>
            </a:r>
            <a:r>
              <a:rPr lang="it-IT" b="0" i="0" dirty="0">
                <a:effectLst/>
                <a:latin typeface="Lato"/>
              </a:rPr>
              <a:t>È Annunciazione la Parola quotidiana, ma è Annunciazione anche lo sguardo di una persona cara, il gesto di un amico, una parola detta al momento giusto, un’opera di solidarietà. Quale sarà, o qual è stata, la tua Annunciazione della venuta di Gesù nella giornata di oggi?</a:t>
            </a:r>
          </a:p>
          <a:p>
            <a:pPr marL="0" indent="0" algn="l">
              <a:buNone/>
            </a:pPr>
            <a:r>
              <a:rPr lang="it-IT" b="0" i="0" dirty="0">
                <a:effectLst/>
                <a:latin typeface="Lato"/>
              </a:rPr>
              <a:t>Davanti alla prova dell’amore di Dio, Maria non ha perso la sua fragilità. Ma decide di dire un’altra parola: «Mi fido». Dio non ci chiede di essere perfetti, perché solo Lui lo è. Gli basta la nostra fiducia in Lui: nella nostra debolezza, farà miracoli.</a:t>
            </a:r>
          </a:p>
          <a:p>
            <a:pPr marL="0" indent="0">
              <a:buNone/>
            </a:pPr>
            <a:endParaRPr lang="it-IT" dirty="0"/>
          </a:p>
        </p:txBody>
      </p:sp>
    </p:spTree>
    <p:extLst>
      <p:ext uri="{BB962C8B-B14F-4D97-AF65-F5344CB8AC3E}">
        <p14:creationId xmlns:p14="http://schemas.microsoft.com/office/powerpoint/2010/main" val="424015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B5257-5A6E-4517-BF40-0E2B19A515D5}"/>
              </a:ext>
            </a:extLst>
          </p:cNvPr>
          <p:cNvSpPr>
            <a:spLocks noGrp="1"/>
          </p:cNvSpPr>
          <p:nvPr>
            <p:ph type="title"/>
          </p:nvPr>
        </p:nvSpPr>
        <p:spPr>
          <a:xfrm>
            <a:off x="2895600" y="622336"/>
            <a:ext cx="9020932" cy="5613327"/>
          </a:xfrm>
        </p:spPr>
        <p:txBody>
          <a:bodyPr>
            <a:normAutofit/>
          </a:bodyPr>
          <a:lstStyle/>
          <a:p>
            <a:r>
              <a:rPr lang="it-IT" dirty="0"/>
              <a:t>Colazione</a:t>
            </a:r>
            <a:br>
              <a:rPr lang="it-IT" dirty="0"/>
            </a:br>
            <a:r>
              <a:rPr lang="it-IT" dirty="0"/>
              <a:t>dei </a:t>
            </a:r>
            <a:br>
              <a:rPr lang="it-IT" dirty="0"/>
            </a:br>
            <a:r>
              <a:rPr lang="it-IT" dirty="0"/>
              <a:t>canottieri</a:t>
            </a:r>
          </a:p>
        </p:txBody>
      </p:sp>
      <p:pic>
        <p:nvPicPr>
          <p:cNvPr id="5" name="Segnaposto contenuto 4">
            <a:extLst>
              <a:ext uri="{FF2B5EF4-FFF2-40B4-BE49-F238E27FC236}">
                <a16:creationId xmlns:a16="http://schemas.microsoft.com/office/drawing/2014/main" id="{0738D975-3A3D-4830-BB59-EE0EABC86592}"/>
              </a:ext>
            </a:extLst>
          </p:cNvPr>
          <p:cNvPicPr>
            <a:picLocks noGrp="1" noChangeAspect="1"/>
          </p:cNvPicPr>
          <p:nvPr>
            <p:ph idx="1"/>
          </p:nvPr>
        </p:nvPicPr>
        <p:blipFill>
          <a:blip r:embed="rId2"/>
          <a:stretch>
            <a:fillRect/>
          </a:stretch>
        </p:blipFill>
        <p:spPr>
          <a:xfrm>
            <a:off x="275468" y="622336"/>
            <a:ext cx="7603733" cy="5613327"/>
          </a:xfrm>
        </p:spPr>
      </p:pic>
    </p:spTree>
    <p:extLst>
      <p:ext uri="{BB962C8B-B14F-4D97-AF65-F5344CB8AC3E}">
        <p14:creationId xmlns:p14="http://schemas.microsoft.com/office/powerpoint/2010/main" val="3159542987"/>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TM04033937[[fn=Scia di vapore]]</Template>
  <TotalTime>247</TotalTime>
  <Words>1470</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Century Gothic</vt:lpstr>
      <vt:lpstr>Cooper Black</vt:lpstr>
      <vt:lpstr>Lato</vt:lpstr>
      <vt:lpstr>Signika</vt:lpstr>
      <vt:lpstr>Scia di vapore</vt:lpstr>
      <vt:lpstr>Le storie belle, che mettono il sorriso</vt:lpstr>
      <vt:lpstr>Chi siamo:</vt:lpstr>
      <vt:lpstr>Un tocco di colore a questo periodo nero</vt:lpstr>
      <vt:lpstr>IL MIO LIBRO DEL CUORE</vt:lpstr>
      <vt:lpstr>Il mio libro del cuore</vt:lpstr>
      <vt:lpstr>La bellezza di piccoli gesti</vt:lpstr>
      <vt:lpstr>vangelo</vt:lpstr>
      <vt:lpstr>riflessione</vt:lpstr>
      <vt:lpstr>Colazione dei  canottieri</vt:lpstr>
      <vt:lpstr>La lettura dell’immagine</vt:lpstr>
      <vt:lpstr>Saluti</vt:lpstr>
      <vt:lpstr>Preghiera sulla gioia</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storie belle, che mettono il sorriso</dc:title>
  <dc:creator>Monica Tarulli</dc:creator>
  <cp:lastModifiedBy>utente</cp:lastModifiedBy>
  <cp:revision>16</cp:revision>
  <dcterms:created xsi:type="dcterms:W3CDTF">2021-05-08T13:17:29Z</dcterms:created>
  <dcterms:modified xsi:type="dcterms:W3CDTF">2021-06-27T15:03:37Z</dcterms:modified>
</cp:coreProperties>
</file>